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492" y="8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838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3E5E0-0960-495A-8CDD-C8F15197A1BC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9E2AB-35F6-49B6-B3D5-7ED07FE804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87613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5BB2D-6CED-406D-BED2-AD74DC508736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CD4A0-3771-4D39-8537-449A1D08D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5031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CD4A0-3771-4D39-8537-449A1D08D37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2716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5820" y="2130425"/>
            <a:ext cx="745236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517120"/>
            <a:ext cx="457200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095E1360-03D0-4C39-B954-9013B86F4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75CF7D-8BDE-493F-AFDA-048A1EE665B0}" type="datetime1">
              <a:rPr lang="en-US" smtClean="0"/>
              <a:pPr/>
              <a:t>3/11/2011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E1360-03D0-4C39-B954-9013B86F4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FB438C-A345-49AE-9234-5A1DF4EE29B5}" type="datetime1">
              <a:rPr lang="en-US" smtClean="0"/>
              <a:pPr/>
              <a:t>3/11/2011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E1360-03D0-4C39-B954-9013B86F4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820" y="781812"/>
            <a:ext cx="7452360" cy="52943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E1360-03D0-4C39-B954-9013B86F40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315200" y="6172199"/>
            <a:ext cx="11192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Introduction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820" y="781812"/>
            <a:ext cx="7452360" cy="52943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323F63-6B95-4152-B403-E2A43048FA62}" type="datetime1">
              <a:rPr lang="en-US" smtClean="0"/>
              <a:pPr/>
              <a:t>3/11/2011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E1360-03D0-4C39-B954-9013B86F40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7315200" y="6172199"/>
            <a:ext cx="11192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Introduction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820" y="781812"/>
            <a:ext cx="7452360" cy="52943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C793C88-9B9F-4117-B081-B2A29073160E}" type="datetime1">
              <a:rPr lang="en-US" smtClean="0"/>
              <a:pPr/>
              <a:t>3/11/2011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E1360-03D0-4C39-B954-9013B86F40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315200" y="6172200"/>
            <a:ext cx="970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Chapter 1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3A6ACDB-1EEE-46BB-8E43-EFED2C3A8B84}" type="datetime1">
              <a:rPr lang="en-US" smtClean="0"/>
              <a:pPr/>
              <a:t>3/11/2011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E1360-03D0-4C39-B954-9013B86F4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53BF5B-A600-450F-969F-CDD3960EC613}" type="datetime1">
              <a:rPr lang="en-US" smtClean="0"/>
              <a:pPr/>
              <a:t>3/11/2011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E1360-03D0-4C39-B954-9013B86F4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92498D-9F48-436D-852A-DE7DC2ECF666}" type="datetime1">
              <a:rPr lang="en-US" smtClean="0"/>
              <a:pPr/>
              <a:t>3/11/2011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E1360-03D0-4C39-B954-9013B86F4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F38585-2D1C-4D78-A2F6-D24E58CC688B}" type="datetime1">
              <a:rPr lang="en-US" smtClean="0"/>
              <a:pPr/>
              <a:t>3/11/2011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E1360-03D0-4C39-B954-9013B86F4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B40741-7288-44EB-9036-26C47818DE2E}" type="datetime1">
              <a:rPr lang="en-US" smtClean="0"/>
              <a:pPr/>
              <a:t>3/11/2011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E1360-03D0-4C39-B954-9013B86F4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68CF06-DF9D-4B7D-84F0-C83A5552796E}" type="datetime1">
              <a:rPr lang="en-US" smtClean="0"/>
              <a:pPr/>
              <a:t>3/11/2011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E1360-03D0-4C39-B954-9013B86F4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9E8B86-AC55-4AAD-9252-31F5C9C803E5}" type="datetime1">
              <a:rPr lang="en-US" smtClean="0"/>
              <a:pPr/>
              <a:t>3/11/2011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E1360-03D0-4C39-B954-9013B86F4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8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820" y="350520"/>
            <a:ext cx="7452360" cy="109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820" y="1600200"/>
            <a:ext cx="7452360" cy="448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51712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95E1360-03D0-4C39-B954-9013B86F40C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 descr="C:\Users\vmga\AppData\Local\Microsoft\Windows\Temporary Internet Files\Content.Outlook\0VWAZQQL\HACCP Cover (original)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28600" y="6069106"/>
            <a:ext cx="609600" cy="788894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838200" y="6564077"/>
            <a:ext cx="43342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latin typeface="Arial" pitchFamily="34" charset="0"/>
                <a:cs typeface="Arial" pitchFamily="34" charset="0"/>
              </a:rPr>
              <a:t>Seafood HACCP Alliance for Training</a:t>
            </a:r>
            <a:r>
              <a:rPr lang="en-US" sz="1400" b="0" baseline="0" dirty="0" smtClean="0">
                <a:latin typeface="Arial" pitchFamily="34" charset="0"/>
                <a:cs typeface="Arial" pitchFamily="34" charset="0"/>
              </a:rPr>
              <a:t> and Education</a:t>
            </a:r>
            <a:endParaRPr lang="en-US" sz="1400" b="0" dirty="0"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8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National Seafood HACCP Alliance for Training and Education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Program Introduction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512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ctr"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National Seafood HACCP Alliance Steering </a:t>
            </a:r>
            <a:r>
              <a:rPr lang="en-US" sz="2400" b="1" dirty="0" smtClean="0">
                <a:solidFill>
                  <a:schemeClr val="tx2"/>
                </a:solidFill>
              </a:rPr>
              <a:t>Committee</a:t>
            </a:r>
            <a:endParaRPr lang="en-US" sz="2400" b="1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E1360-03D0-4C39-B954-9013B86F40C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209800"/>
            <a:ext cx="2362200" cy="1477328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Federal and State Authorities for Seafood Safety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38800" y="2209800"/>
            <a:ext cx="2438400" cy="1477328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Representatives of Industry Doing Seafood Commerce in U.S.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00400" y="2209800"/>
            <a:ext cx="2438400" cy="1477328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University and Other Academics (SHA Coordination)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33600" y="4191000"/>
            <a:ext cx="4549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Association of Food and Drug Officials (AFDO)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50274" y="5193268"/>
            <a:ext cx="352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Certifications, Protocol and Records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905000" y="1828800"/>
            <a:ext cx="4800600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05000" y="4724400"/>
            <a:ext cx="4800600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1714500" y="2019300"/>
            <a:ext cx="381000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6515100" y="2019300"/>
            <a:ext cx="381000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229100" y="2019300"/>
            <a:ext cx="381000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1389356" y="4208756"/>
            <a:ext cx="1031288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6189956" y="4208756"/>
            <a:ext cx="1031288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4229100" y="3883612"/>
            <a:ext cx="381000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4229100" y="4914900"/>
            <a:ext cx="381000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15411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SHA Protocols for Domestic and </a:t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>International Courses: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  • Qualified Trainers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  • Approved Training Materials and Courses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  • Course Audits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  • Certificates for Course Completions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SHA Courses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  • HACCP: Hazard Analysis and Critical </a:t>
            </a:r>
            <a:r>
              <a:rPr lang="en-US" sz="2400" dirty="0" smtClean="0">
                <a:solidFill>
                  <a:schemeClr val="tx2"/>
                </a:solidFill>
              </a:rPr>
              <a:t>Control </a:t>
            </a:r>
            <a:r>
              <a:rPr lang="en-US" sz="2400" dirty="0" smtClean="0">
                <a:solidFill>
                  <a:schemeClr val="tx2"/>
                </a:solidFill>
              </a:rPr>
              <a:t>Point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  • SCP: Sanitation Control Procedures </a:t>
            </a:r>
            <a:r>
              <a:rPr lang="en-US" sz="2400" dirty="0" smtClean="0">
                <a:solidFill>
                  <a:schemeClr val="tx2"/>
                </a:solidFill>
              </a:rPr>
              <a:t>for Processing </a:t>
            </a:r>
            <a:r>
              <a:rPr lang="en-US" sz="2400" dirty="0" smtClean="0">
                <a:solidFill>
                  <a:schemeClr val="tx2"/>
                </a:solidFill>
              </a:rPr>
              <a:t>Fish </a:t>
            </a:r>
            <a:r>
              <a:rPr lang="en-US" sz="2400" dirty="0" smtClean="0">
                <a:solidFill>
                  <a:schemeClr val="tx2"/>
                </a:solidFill>
              </a:rPr>
              <a:t>	and </a:t>
            </a:r>
            <a:r>
              <a:rPr lang="en-US" sz="2400" dirty="0" smtClean="0">
                <a:solidFill>
                  <a:schemeClr val="tx2"/>
                </a:solidFill>
              </a:rPr>
              <a:t>Fishery Product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E1360-03D0-4C39-B954-9013B86F40C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8664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Seafood HACCP Alliance Training Materials: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  </a:t>
            </a:r>
            <a:r>
              <a:rPr lang="en-US" dirty="0" smtClean="0">
                <a:solidFill>
                  <a:schemeClr val="tx2"/>
                </a:solidFill>
              </a:rPr>
              <a:t>SHA Standard Training Manuals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smtClean="0">
                <a:solidFill>
                  <a:schemeClr val="tx2"/>
                </a:solidFill>
              </a:rPr>
              <a:t>• HACCP</a:t>
            </a:r>
            <a:r>
              <a:rPr lang="en-US" sz="2600" dirty="0" smtClean="0">
                <a:solidFill>
                  <a:schemeClr val="tx2"/>
                </a:solidFill>
              </a:rPr>
              <a:t>: Hazard Analysis and Critical Control</a:t>
            </a:r>
            <a:br>
              <a:rPr lang="en-US" sz="2600" dirty="0" smtClean="0">
                <a:solidFill>
                  <a:schemeClr val="tx2"/>
                </a:solidFill>
              </a:rPr>
            </a:br>
            <a:r>
              <a:rPr lang="en-US" sz="2600" dirty="0" smtClean="0">
                <a:solidFill>
                  <a:schemeClr val="tx2"/>
                </a:solidFill>
              </a:rPr>
              <a:t>     </a:t>
            </a:r>
            <a:r>
              <a:rPr lang="en-US" sz="2600" dirty="0" smtClean="0">
                <a:solidFill>
                  <a:schemeClr val="tx2"/>
                </a:solidFill>
              </a:rPr>
              <a:t>Point </a:t>
            </a:r>
            <a:r>
              <a:rPr lang="en-US" sz="2600" dirty="0" smtClean="0">
                <a:solidFill>
                  <a:schemeClr val="tx2"/>
                </a:solidFill>
              </a:rPr>
              <a:t>Training Curriculum 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  </a:t>
            </a:r>
            <a:r>
              <a:rPr lang="en-US" sz="2600" dirty="0" smtClean="0">
                <a:solidFill>
                  <a:schemeClr val="tx2"/>
                </a:solidFill>
              </a:rPr>
              <a:t>• </a:t>
            </a:r>
            <a:r>
              <a:rPr lang="en-US" sz="2600" dirty="0" smtClean="0">
                <a:solidFill>
                  <a:schemeClr val="tx2"/>
                </a:solidFill>
              </a:rPr>
              <a:t>Sanitation Control Procedures for   </a:t>
            </a:r>
            <a:br>
              <a:rPr lang="en-US" sz="2600" dirty="0" smtClean="0">
                <a:solidFill>
                  <a:schemeClr val="tx2"/>
                </a:solidFill>
              </a:rPr>
            </a:br>
            <a:r>
              <a:rPr lang="en-US" sz="2600" dirty="0" smtClean="0">
                <a:solidFill>
                  <a:schemeClr val="tx2"/>
                </a:solidFill>
              </a:rPr>
              <a:t>     </a:t>
            </a:r>
            <a:r>
              <a:rPr lang="en-US" sz="2600" dirty="0" smtClean="0">
                <a:solidFill>
                  <a:schemeClr val="tx2"/>
                </a:solidFill>
              </a:rPr>
              <a:t>Processing </a:t>
            </a:r>
            <a:r>
              <a:rPr lang="en-US" sz="2600" dirty="0" smtClean="0">
                <a:solidFill>
                  <a:schemeClr val="tx2"/>
                </a:solidFill>
              </a:rPr>
              <a:t>Fish and Fishery Products 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  </a:t>
            </a:r>
            <a:r>
              <a:rPr lang="en-US" sz="2600" dirty="0" smtClean="0">
                <a:solidFill>
                  <a:schemeClr val="tx2"/>
                </a:solidFill>
              </a:rPr>
              <a:t>• </a:t>
            </a:r>
            <a:r>
              <a:rPr lang="en-US" sz="2600" dirty="0" smtClean="0">
                <a:solidFill>
                  <a:schemeClr val="tx2"/>
                </a:solidFill>
              </a:rPr>
              <a:t>HACCP Models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smtClean="0">
                <a:solidFill>
                  <a:schemeClr val="tx2"/>
                </a:solidFill>
              </a:rPr>
              <a:t> • </a:t>
            </a:r>
            <a:r>
              <a:rPr lang="en-US" sz="2600" dirty="0" smtClean="0">
                <a:solidFill>
                  <a:schemeClr val="tx2"/>
                </a:solidFill>
              </a:rPr>
              <a:t>Compendium of Fish and Fishery Product,</a:t>
            </a:r>
            <a:br>
              <a:rPr lang="en-US" sz="2600" dirty="0" smtClean="0">
                <a:solidFill>
                  <a:schemeClr val="tx2"/>
                </a:solidFill>
              </a:rPr>
            </a:br>
            <a:r>
              <a:rPr lang="en-US" sz="2600" dirty="0" smtClean="0">
                <a:solidFill>
                  <a:schemeClr val="tx2"/>
                </a:solidFill>
              </a:rPr>
              <a:t>     </a:t>
            </a:r>
            <a:r>
              <a:rPr lang="en-US" sz="2600" dirty="0" smtClean="0">
                <a:solidFill>
                  <a:schemeClr val="tx2"/>
                </a:solidFill>
              </a:rPr>
              <a:t>Processes</a:t>
            </a:r>
            <a:r>
              <a:rPr lang="en-US" sz="2600" dirty="0" smtClean="0">
                <a:solidFill>
                  <a:schemeClr val="tx2"/>
                </a:solidFill>
              </a:rPr>
              <a:t>, Hazards, and </a:t>
            </a:r>
            <a:r>
              <a:rPr lang="en-US" sz="2600" dirty="0" smtClean="0">
                <a:solidFill>
                  <a:schemeClr val="tx2"/>
                </a:solidFill>
              </a:rPr>
              <a:t>Controls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  FDA Hazards Guide</a:t>
            </a: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  </a:t>
            </a:r>
            <a:r>
              <a:rPr lang="en-US" sz="2600" dirty="0" smtClean="0">
                <a:solidFill>
                  <a:schemeClr val="tx2"/>
                </a:solidFill>
              </a:rPr>
              <a:t>• Fish and Fisheries Products Hazards and</a:t>
            </a:r>
            <a:br>
              <a:rPr lang="en-US" sz="2600" dirty="0" smtClean="0">
                <a:solidFill>
                  <a:schemeClr val="tx2"/>
                </a:solidFill>
              </a:rPr>
            </a:br>
            <a:r>
              <a:rPr lang="en-US" sz="2600" dirty="0" smtClean="0">
                <a:solidFill>
                  <a:schemeClr val="tx2"/>
                </a:solidFill>
              </a:rPr>
              <a:t>     Controls Guidance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E1360-03D0-4C39-B954-9013B86F40C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6293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820" y="1905000"/>
            <a:ext cx="7452360" cy="417118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National Seafood HACCP Alliance for Training and Education program </a:t>
            </a:r>
            <a:r>
              <a:rPr lang="en-US" dirty="0" smtClean="0">
                <a:solidFill>
                  <a:schemeClr val="tx2"/>
                </a:solidFill>
              </a:rPr>
              <a:t>offers current, standardized courses to assist compliance with U.S. FDA’s requirements for “HACCP-trained individuals” consistent with federal regulation 21 CFR Part </a:t>
            </a:r>
            <a:r>
              <a:rPr lang="en-US" dirty="0" smtClean="0">
                <a:solidFill>
                  <a:schemeClr val="tx2"/>
                </a:solidFill>
              </a:rPr>
              <a:t>123.10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E1360-03D0-4C39-B954-9013B86F40C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935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Program support for the Seafood HACCP Alliance has been provided through grants from: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  • National Sea Grant College Program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  • United States Food and Drug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     Administration (FDA)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  • United States Department of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      Agriculture–National Institute of Food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      and Agriculture (USDA NIFA)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E1360-03D0-4C39-B954-9013B86F40C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3611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2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8A62BD8C455B4C831550820FADD748" ma:contentTypeVersion="0" ma:contentTypeDescription="Create a new document." ma:contentTypeScope="" ma:versionID="3fb9d5037f268ce7e1ebe3cb27e5245e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8C6F4460-88C2-4D6D-95DE-E11EAFD2D337}"/>
</file>

<file path=customXml/itemProps2.xml><?xml version="1.0" encoding="utf-8"?>
<ds:datastoreItem xmlns:ds="http://schemas.openxmlformats.org/officeDocument/2006/customXml" ds:itemID="{5F0E71EB-AF0B-4641-922F-35099011107A}"/>
</file>

<file path=customXml/itemProps3.xml><?xml version="1.0" encoding="utf-8"?>
<ds:datastoreItem xmlns:ds="http://schemas.openxmlformats.org/officeDocument/2006/customXml" ds:itemID="{70479F35-C364-4720-B39B-916EB2BAA94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</TotalTime>
  <Words>148</Words>
  <Application>Microsoft Office PowerPoint</Application>
  <PresentationFormat>On-screen Show (4:3)</PresentationFormat>
  <Paragraphs>39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Template2(1)</vt:lpstr>
      <vt:lpstr>National Seafood HACCP Alliance for Training and Education</vt:lpstr>
      <vt:lpstr>Slide 1</vt:lpstr>
      <vt:lpstr>Slide 2</vt:lpstr>
      <vt:lpstr>Slide 3</vt:lpstr>
      <vt:lpstr>Slide 4</vt:lpstr>
      <vt:lpstr>Slide 5</vt:lpstr>
    </vt:vector>
  </TitlesOfParts>
  <Company>University of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Seafood HAACP Alliance for Training and Education</dc:title>
  <dc:creator>Lowenstein,Zachary D</dc:creator>
  <cp:lastModifiedBy>Victor Garrido</cp:lastModifiedBy>
  <cp:revision>11</cp:revision>
  <dcterms:created xsi:type="dcterms:W3CDTF">2011-02-23T19:13:50Z</dcterms:created>
  <dcterms:modified xsi:type="dcterms:W3CDTF">2011-03-11T19:30:45Z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0x010100148A62BD8C455B4C831550820FADD748</vt:lpwstr>
  </property>
</Properties>
</file>