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492" y="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3E5E0-0960-495A-8CDD-C8F15197A1BC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9E2AB-35F6-49B6-B3D5-7ED07FE80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7613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5BB2D-6CED-406D-BED2-AD74DC508736}" type="datetimeFigureOut">
              <a:rPr lang="en-US" smtClean="0"/>
              <a:pPr/>
              <a:t>3/11/2011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CD4A0-3771-4D39-8537-449A1D08D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5031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CD4A0-3771-4D39-8537-449A1D08D37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271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820" y="2130425"/>
            <a:ext cx="7452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517120"/>
            <a:ext cx="457200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5CF7D-8BDE-493F-AFDA-048A1EE665B0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FB438C-A345-49AE-9234-5A1DF4EE29B5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781812"/>
            <a:ext cx="7452360" cy="5294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6172199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781812"/>
            <a:ext cx="7452360" cy="5294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23F63-6B95-4152-B403-E2A43048FA62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315200" y="6172199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781812"/>
            <a:ext cx="7452360" cy="5294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93C88-9B9F-4117-B081-B2A29073160E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15200" y="6172200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Chapter 1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A6ACDB-1EEE-46BB-8E43-EFED2C3A8B84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3BF5B-A600-450F-969F-CDD3960EC613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2498D-9F48-436D-852A-DE7DC2ECF666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F38585-2D1C-4D78-A2F6-D24E58CC688B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B40741-7288-44EB-9036-26C47818DE2E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68CF06-DF9D-4B7D-84F0-C83A5552796E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9E8B86-AC55-4AAD-9252-31F5C9C803E5}" type="datetime1">
              <a:rPr lang="en-US" smtClean="0"/>
              <a:pPr/>
              <a:t>3/11/2011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820" y="350520"/>
            <a:ext cx="745236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820" y="1600200"/>
            <a:ext cx="7452360" cy="448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51712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5E1360-03D0-4C39-B954-9013B86F40C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C:\Users\vmga\AppData\Local\Microsoft\Windows\Temporary Internet Files\Content.Outlook\0VWAZQQL\HACCP Cover (original)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8600" y="6069106"/>
            <a:ext cx="609600" cy="78889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38200" y="6564077"/>
            <a:ext cx="4334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Arial" pitchFamily="34" charset="0"/>
                <a:cs typeface="Arial" pitchFamily="34" charset="0"/>
              </a:rPr>
              <a:t>Seafood HACCP Alliance for Training</a:t>
            </a:r>
            <a:r>
              <a:rPr lang="en-US" sz="1400" b="0" baseline="0" dirty="0" smtClean="0">
                <a:latin typeface="Arial" pitchFamily="34" charset="0"/>
                <a:cs typeface="Arial" pitchFamily="34" charset="0"/>
              </a:rPr>
              <a:t> and Education</a:t>
            </a:r>
            <a:endParaRPr lang="en-US" sz="1400" b="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National Seafood HACCP Alliance for Training and Education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Program Introduction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512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National Seafood HACCP Alliance Steering </a:t>
            </a:r>
            <a:r>
              <a:rPr lang="en-US" sz="2400" b="1" dirty="0" smtClean="0">
                <a:solidFill>
                  <a:schemeClr val="tx2"/>
                </a:solidFill>
              </a:rPr>
              <a:t>Committee</a:t>
            </a:r>
            <a:endParaRPr lang="en-US" sz="2400" b="1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209800"/>
            <a:ext cx="2362200" cy="147732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Federal and State Authorities for Seafood Safety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2209800"/>
            <a:ext cx="2438400" cy="147732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Representatives of Industry Doing Seafood Commerce in U.S.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2209800"/>
            <a:ext cx="2438400" cy="147732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University and Other Academics (SHA Coordination)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4191000"/>
            <a:ext cx="4549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Association of Food and Drug Officials (AFDO)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50274" y="5193268"/>
            <a:ext cx="352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Certifications, Protocol and Records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905000" y="1828800"/>
            <a:ext cx="4800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0" y="4724400"/>
            <a:ext cx="48006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714500" y="2019300"/>
            <a:ext cx="381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515100" y="2019300"/>
            <a:ext cx="381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229100" y="2019300"/>
            <a:ext cx="381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389356" y="4208756"/>
            <a:ext cx="1031288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189956" y="4208756"/>
            <a:ext cx="1031288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229100" y="3883612"/>
            <a:ext cx="381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229100" y="4914900"/>
            <a:ext cx="381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5411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SHA Protocols for Domestic and 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International Courses: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 • Qualified Trainers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 • Approved Training Materials and Courses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 • Course Audits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 • Certificates for Course Completions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SHA Courses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• HACCP: Hazard Analysis and Critical </a:t>
            </a:r>
            <a:r>
              <a:rPr lang="en-US" sz="2400" dirty="0" smtClean="0">
                <a:solidFill>
                  <a:schemeClr val="tx2"/>
                </a:solidFill>
              </a:rPr>
              <a:t>Control </a:t>
            </a:r>
            <a:r>
              <a:rPr lang="en-US" sz="2400" dirty="0" smtClean="0">
                <a:solidFill>
                  <a:schemeClr val="tx2"/>
                </a:solidFill>
              </a:rPr>
              <a:t>Point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 • SCP: Sanitation Control Procedures </a:t>
            </a:r>
            <a:r>
              <a:rPr lang="en-US" sz="2400" dirty="0" smtClean="0">
                <a:solidFill>
                  <a:schemeClr val="tx2"/>
                </a:solidFill>
              </a:rPr>
              <a:t>for Processing </a:t>
            </a:r>
            <a:r>
              <a:rPr lang="en-US" sz="2400" dirty="0" smtClean="0">
                <a:solidFill>
                  <a:schemeClr val="tx2"/>
                </a:solidFill>
              </a:rPr>
              <a:t>Fish </a:t>
            </a:r>
            <a:r>
              <a:rPr lang="en-US" sz="2400" dirty="0" smtClean="0">
                <a:solidFill>
                  <a:schemeClr val="tx2"/>
                </a:solidFill>
              </a:rPr>
              <a:t>	and </a:t>
            </a:r>
            <a:r>
              <a:rPr lang="en-US" sz="2400" dirty="0" smtClean="0">
                <a:solidFill>
                  <a:schemeClr val="tx2"/>
                </a:solidFill>
              </a:rPr>
              <a:t>Fishery Product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66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Seafood HACCP Alliance Training Materials: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 smtClean="0">
                <a:solidFill>
                  <a:schemeClr val="tx2"/>
                </a:solidFill>
              </a:rPr>
              <a:t>SHA Standard Training Manuals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• HACCP</a:t>
            </a:r>
            <a:r>
              <a:rPr lang="en-US" sz="2600" dirty="0" smtClean="0">
                <a:solidFill>
                  <a:schemeClr val="tx2"/>
                </a:solidFill>
              </a:rPr>
              <a:t>: Hazard Analysis and Critical Control</a:t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>     </a:t>
            </a:r>
            <a:r>
              <a:rPr lang="en-US" sz="2600" dirty="0" smtClean="0">
                <a:solidFill>
                  <a:schemeClr val="tx2"/>
                </a:solidFill>
              </a:rPr>
              <a:t>Point </a:t>
            </a:r>
            <a:r>
              <a:rPr lang="en-US" sz="2600" dirty="0" smtClean="0">
                <a:solidFill>
                  <a:schemeClr val="tx2"/>
                </a:solidFill>
              </a:rPr>
              <a:t>Training Curriculum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 </a:t>
            </a:r>
            <a:r>
              <a:rPr lang="en-US" sz="2600" dirty="0" smtClean="0">
                <a:solidFill>
                  <a:schemeClr val="tx2"/>
                </a:solidFill>
              </a:rPr>
              <a:t>• </a:t>
            </a:r>
            <a:r>
              <a:rPr lang="en-US" sz="2600" dirty="0" smtClean="0">
                <a:solidFill>
                  <a:schemeClr val="tx2"/>
                </a:solidFill>
              </a:rPr>
              <a:t>Sanitation Control Procedures for   </a:t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>     </a:t>
            </a:r>
            <a:r>
              <a:rPr lang="en-US" sz="2600" dirty="0" smtClean="0">
                <a:solidFill>
                  <a:schemeClr val="tx2"/>
                </a:solidFill>
              </a:rPr>
              <a:t>Processing </a:t>
            </a:r>
            <a:r>
              <a:rPr lang="en-US" sz="2600" dirty="0" smtClean="0">
                <a:solidFill>
                  <a:schemeClr val="tx2"/>
                </a:solidFill>
              </a:rPr>
              <a:t>Fish and Fishery Products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 </a:t>
            </a:r>
            <a:r>
              <a:rPr lang="en-US" sz="2600" dirty="0" smtClean="0">
                <a:solidFill>
                  <a:schemeClr val="tx2"/>
                </a:solidFill>
              </a:rPr>
              <a:t>• </a:t>
            </a:r>
            <a:r>
              <a:rPr lang="en-US" sz="2600" dirty="0" smtClean="0">
                <a:solidFill>
                  <a:schemeClr val="tx2"/>
                </a:solidFill>
              </a:rPr>
              <a:t>HACCP Models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 • </a:t>
            </a:r>
            <a:r>
              <a:rPr lang="en-US" sz="2600" dirty="0" smtClean="0">
                <a:solidFill>
                  <a:schemeClr val="tx2"/>
                </a:solidFill>
              </a:rPr>
              <a:t>Compendium of Fish and Fishery Product,</a:t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>     </a:t>
            </a:r>
            <a:r>
              <a:rPr lang="en-US" sz="2600" dirty="0" smtClean="0">
                <a:solidFill>
                  <a:schemeClr val="tx2"/>
                </a:solidFill>
              </a:rPr>
              <a:t>Processes</a:t>
            </a:r>
            <a:r>
              <a:rPr lang="en-US" sz="2600" dirty="0" smtClean="0">
                <a:solidFill>
                  <a:schemeClr val="tx2"/>
                </a:solidFill>
              </a:rPr>
              <a:t>, Hazards, and </a:t>
            </a:r>
            <a:r>
              <a:rPr lang="en-US" sz="2600" dirty="0" smtClean="0">
                <a:solidFill>
                  <a:schemeClr val="tx2"/>
                </a:solidFill>
              </a:rPr>
              <a:t>Controls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FDA Hazards Guide</a:t>
            </a: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sz="2600" dirty="0" smtClean="0">
                <a:solidFill>
                  <a:schemeClr val="tx2"/>
                </a:solidFill>
              </a:rPr>
              <a:t>• Fish and Fisheries Products Hazards and</a:t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>     Controls Guidance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293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1905000"/>
            <a:ext cx="7452360" cy="41711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National Seafood HACCP Alliance for Training and Education program </a:t>
            </a:r>
            <a:r>
              <a:rPr lang="en-US" dirty="0" smtClean="0">
                <a:solidFill>
                  <a:schemeClr val="tx2"/>
                </a:solidFill>
              </a:rPr>
              <a:t>offers current, standardized courses to assist compliance with U.S. FDA’s requirements for “HACCP-trained individuals” consistent with federal regulation 21 CFR Part </a:t>
            </a:r>
            <a:r>
              <a:rPr lang="en-US" dirty="0" smtClean="0">
                <a:solidFill>
                  <a:schemeClr val="tx2"/>
                </a:solidFill>
              </a:rPr>
              <a:t>123.10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93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Program support for the Seafood HACCP Alliance has been provided through grants from: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• National Sea Grant College Program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• United States Food and Drug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     Administration (FDA)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• United States Department of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      Agriculture–National Institute of Food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      and Agriculture (USDA NIFA)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1360-03D0-4C39-B954-9013B86F40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611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8A62BD8C455B4C831550820FADD748" ma:contentTypeVersion="0" ma:contentTypeDescription="Create a new document." ma:contentTypeScope="" ma:versionID="3fb9d5037f268ce7e1ebe3cb27e5245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C6F4460-88C2-4D6D-95DE-E11EAFD2D337}"/>
</file>

<file path=customXml/itemProps2.xml><?xml version="1.0" encoding="utf-8"?>
<ds:datastoreItem xmlns:ds="http://schemas.openxmlformats.org/officeDocument/2006/customXml" ds:itemID="{5F0E71EB-AF0B-4641-922F-35099011107A}"/>
</file>

<file path=customXml/itemProps3.xml><?xml version="1.0" encoding="utf-8"?>
<ds:datastoreItem xmlns:ds="http://schemas.openxmlformats.org/officeDocument/2006/customXml" ds:itemID="{70479F35-C364-4720-B39B-916EB2BAA94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148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Template2(1)</vt:lpstr>
      <vt:lpstr>National Seafood HACCP Alliance for Training and Education</vt:lpstr>
      <vt:lpstr>Slide 1</vt:lpstr>
      <vt:lpstr>Slide 2</vt:lpstr>
      <vt:lpstr>Slide 3</vt:lpstr>
      <vt:lpstr>Slide 4</vt:lpstr>
      <vt:lpstr>Slide 5</vt:lpstr>
    </vt:vector>
  </TitlesOfParts>
  <Company>University of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Seafood HAACP Alliance for Training and Education</dc:title>
  <dc:creator>Lowenstein,Zachary D</dc:creator>
  <cp:lastModifiedBy>Victor Garrido</cp:lastModifiedBy>
  <cp:revision>11</cp:revision>
  <dcterms:created xsi:type="dcterms:W3CDTF">2011-02-23T19:13:50Z</dcterms:created>
  <dcterms:modified xsi:type="dcterms:W3CDTF">2011-03-11T19:30:45Z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0x010100148A62BD8C455B4C831550820FADD748</vt:lpwstr>
  </property>
</Properties>
</file>